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15" r:id="rId3"/>
  </p:sldMasterIdLst>
  <p:notesMasterIdLst>
    <p:notesMasterId r:id="rId10"/>
  </p:notesMasterIdLst>
  <p:handoutMasterIdLst>
    <p:handoutMasterId r:id="rId11"/>
  </p:handoutMasterIdLst>
  <p:sldIdLst>
    <p:sldId id="374" r:id="rId4"/>
    <p:sldId id="406" r:id="rId5"/>
    <p:sldId id="405" r:id="rId6"/>
    <p:sldId id="407" r:id="rId7"/>
    <p:sldId id="408" r:id="rId8"/>
    <p:sldId id="399" r:id="rId9"/>
  </p:sldIdLst>
  <p:sldSz cx="9144000" cy="5143500" type="screen16x9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3D28D6B-1B6D-4E3A-A143-8092D886512B}">
          <p14:sldIdLst>
            <p14:sldId id="374"/>
            <p14:sldId id="406"/>
            <p14:sldId id="405"/>
            <p14:sldId id="407"/>
            <p14:sldId id="40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7" userDrawn="1">
          <p15:clr>
            <a:srgbClr val="A4A3A4"/>
          </p15:clr>
        </p15:guide>
        <p15:guide id="18" pos="5760" userDrawn="1">
          <p15:clr>
            <a:srgbClr val="A4A3A4"/>
          </p15:clr>
        </p15:guide>
        <p15:guide id="1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D9"/>
    <a:srgbClr val="000000"/>
    <a:srgbClr val="FF9900"/>
    <a:srgbClr val="010000"/>
    <a:srgbClr val="AAC8E6"/>
    <a:srgbClr val="4D4D4D"/>
    <a:srgbClr val="EDEDED"/>
    <a:srgbClr val="009A00"/>
    <a:srgbClr val="020000"/>
    <a:srgbClr val="ABC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546" y="120"/>
      </p:cViewPr>
      <p:guideLst>
        <p:guide/>
        <p:guide pos="5760"/>
        <p:guide orient="horz" pos="162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2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dirty="0" smtClean="0"/>
              <a:t>06/12/2016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 smtClean="0"/>
              <a:t>Footer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F7E6-B01D-4411-A16D-8FD4ACE6345E}" type="slidenum">
              <a:rPr lang="de-DE" smtClean="0"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891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smtClean="0"/>
              <a:t>Header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4DC9-95FE-4B10-9E99-CB2E445B4BE9}" type="datetimeFigureOut">
              <a:rPr lang="en-GB" smtClean="0"/>
              <a:t>05/12/2017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 smtClean="0"/>
              <a:t>Footer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C50E0-3D2F-4919-A698-86375444C62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2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621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1338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5963" indent="-174625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2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>
                <a:solidFill>
                  <a:srgbClr val="000000"/>
                </a:solidFill>
              </a:rPr>
              <a:pPr/>
              <a:t>4</a:t>
            </a:fld>
            <a:endParaRPr lang="en-GB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7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6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8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9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3.png"/><Relationship Id="rId2" Type="http://schemas.openxmlformats.org/officeDocument/2006/relationships/tags" Target="../tags/tag6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6.png"/><Relationship Id="rId2" Type="http://schemas.openxmlformats.org/officeDocument/2006/relationships/tags" Target="../tags/tag8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7.png"/><Relationship Id="rId2" Type="http://schemas.openxmlformats.org/officeDocument/2006/relationships/tags" Target="../tags/tag8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8.png"/><Relationship Id="rId2" Type="http://schemas.openxmlformats.org/officeDocument/2006/relationships/tags" Target="../tags/tag8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9.png"/><Relationship Id="rId2" Type="http://schemas.openxmlformats.org/officeDocument/2006/relationships/tags" Target="../tags/tag90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621358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8835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79926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890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10532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240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49215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0319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77242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noProof="0" dirty="0" smtClean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 noProof="0" smtClean="0"/>
              <a:t>05/12/2017</a:t>
            </a:fld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pPr lvl="0"/>
            <a:r>
              <a:rPr lang="en-GB" sz="1200" noProof="0" dirty="0" smtClean="0">
                <a:solidFill>
                  <a:schemeClr val="bg1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1783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643835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</a:rPr>
              <a:t>Shaping the future </a:t>
            </a:r>
            <a:br>
              <a:rPr lang="en-GB" sz="5400" b="1" dirty="0" smtClean="0">
                <a:solidFill>
                  <a:schemeClr val="bg1"/>
                </a:solidFill>
              </a:rPr>
            </a:br>
            <a:r>
              <a:rPr lang="en-GB" sz="5400" b="1" dirty="0" smtClean="0">
                <a:solidFill>
                  <a:schemeClr val="bg1"/>
                </a:solidFill>
              </a:rPr>
              <a:t>of digital business </a:t>
            </a:r>
            <a:endParaRPr lang="de-DE" sz="5400" b="1" dirty="0" smtClean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53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87339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79003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8581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40391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de-DE" sz="3000" b="1" dirty="0" smtClean="0">
                <a:solidFill>
                  <a:prstClr val="white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661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43608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5185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/>
              <a:pPr defTabSz="68580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428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6799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4538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/>
              <a:pPr defTabSz="68580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0545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9778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7595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330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r>
              <a:rPr lang="en-GB" sz="1200" dirty="0" smtClean="0">
                <a:solidFill>
                  <a:prstClr val="white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3685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prstClr val="white"/>
                </a:solidFill>
              </a:rPr>
              <a:t>Shaping the future </a:t>
            </a:r>
            <a:br>
              <a:rPr lang="en-GB" sz="5400" b="1" dirty="0" smtClean="0">
                <a:solidFill>
                  <a:prstClr val="white"/>
                </a:solidFill>
              </a:rPr>
            </a:br>
            <a:r>
              <a:rPr lang="en-GB" sz="5400" b="1" dirty="0" smtClean="0">
                <a:solidFill>
                  <a:prstClr val="white"/>
                </a:solidFill>
              </a:rPr>
              <a:t>of digital business </a:t>
            </a:r>
            <a:endParaRPr lang="de-DE" sz="5400" b="1" dirty="0" smtClean="0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5646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87282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980211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9541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301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7312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06437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de-DE" sz="3000" b="1" dirty="0" smtClean="0">
                <a:solidFill>
                  <a:prstClr val="white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37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/>
              <a:pPr defTabSz="68580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50976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1140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5578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/>
              <a:pPr defTabSz="68580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6400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6146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16420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9973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3842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72842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r>
              <a:rPr lang="en-GB" sz="1200" dirty="0" smtClean="0">
                <a:solidFill>
                  <a:prstClr val="white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891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prstClr val="white"/>
                </a:solidFill>
              </a:rPr>
              <a:t>Shaping the future </a:t>
            </a:r>
            <a:br>
              <a:rPr lang="en-GB" sz="5400" b="1" dirty="0" smtClean="0">
                <a:solidFill>
                  <a:prstClr val="white"/>
                </a:solidFill>
              </a:rPr>
            </a:br>
            <a:r>
              <a:rPr lang="en-GB" sz="5400" b="1" dirty="0" smtClean="0">
                <a:solidFill>
                  <a:prstClr val="white"/>
                </a:solidFill>
              </a:rPr>
              <a:t>of digital business </a:t>
            </a:r>
            <a:endParaRPr lang="de-DE" sz="5400" b="1" dirty="0" smtClean="0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842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2369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marR="0" lvl="0" indent="0"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de-DE" sz="3000" b="1" cap="none" baseline="0" dirty="0" smtClean="0">
                <a:solidFill>
                  <a:schemeClr val="bg1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075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494025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0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 smtClean="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1983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04590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3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374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583902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454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2942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 smtClean="0"/>
              <a:t>05/12/2017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7972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ags" Target="../tags/tag3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ags" Target="../tags/tag32.xml"/><Relationship Id="rId2" Type="http://schemas.openxmlformats.org/officeDocument/2006/relationships/slideLayout" Target="../slideLayouts/slideLayout16.xml"/><Relationship Id="rId16" Type="http://schemas.openxmlformats.org/officeDocument/2006/relationships/vmlDrawing" Target="../drawings/vmlDrawing16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oleObject" Target="../embeddings/oleObject16.bin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ags" Target="../tags/tag6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62.xml"/><Relationship Id="rId2" Type="http://schemas.openxmlformats.org/officeDocument/2006/relationships/slideLayout" Target="../slideLayouts/slideLayout30.xml"/><Relationship Id="rId16" Type="http://schemas.openxmlformats.org/officeDocument/2006/relationships/vmlDrawing" Target="../drawings/vmlDrawing3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19" Type="http://schemas.openxmlformats.org/officeDocument/2006/relationships/oleObject" Target="../embeddings/oleObject31.bin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6976581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 defTabSz="685800"/>
            <a:fld id="{7D6EB20D-04D2-4A2D-94DA-2F197CC5CE85}" type="slidenum">
              <a:rPr lang="en-GB" sz="600" b="1" noProof="0" smtClean="0">
                <a:solidFill>
                  <a:schemeClr val="tx1"/>
                </a:solidFill>
              </a:rPr>
              <a:pPr algn="l" defTabSz="685800"/>
              <a:t>‹#›</a:t>
            </a:fld>
            <a:endParaRPr lang="en-GB" sz="600" b="1" noProof="0" dirty="0">
              <a:solidFill>
                <a:schemeClr val="tx1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 smtClean="0"/>
              <a:t>05/12/2017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R0 G152 B176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R0 G151 B217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R33 G62 B127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R77 G77 B77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R166 G166 B166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tx2"/>
                  </a:solidFill>
                </a:rPr>
                <a:t>R237 G237 B237</a:t>
              </a:r>
              <a:endParaRPr lang="en-GB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dirty="0" smtClean="0">
                <a:solidFill>
                  <a:schemeClr val="tx1"/>
                </a:solidFill>
              </a:rPr>
              <a:t>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z="600" b="1" kern="1200" cap="all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GFT GROUP</a:t>
            </a:r>
            <a:endParaRPr lang="en-GB" b="1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12198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50" r:id="rId2"/>
    <p:sldLayoutId id="2147483689" r:id="rId3"/>
    <p:sldLayoutId id="2147483690" r:id="rId4"/>
    <p:sldLayoutId id="2147483681" r:id="rId5"/>
    <p:sldLayoutId id="2147483680" r:id="rId6"/>
    <p:sldLayoutId id="2147483665" r:id="rId7"/>
    <p:sldLayoutId id="2147483683" r:id="rId8"/>
    <p:sldLayoutId id="2147483686" r:id="rId9"/>
    <p:sldLayoutId id="2147483696" r:id="rId10"/>
    <p:sldLayoutId id="2147483697" r:id="rId11"/>
    <p:sldLayoutId id="2147483699" r:id="rId12"/>
    <p:sldLayoutId id="2147483687" r:id="rId13"/>
    <p:sldLayoutId id="2147483688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 userDrawn="1">
          <p15:clr>
            <a:srgbClr val="F26B43"/>
          </p15:clr>
        </p15:guide>
        <p15:guide id="2" pos="117" userDrawn="1">
          <p15:clr>
            <a:srgbClr val="F26B43"/>
          </p15:clr>
        </p15:guide>
        <p15:guide id="3" pos="5643" userDrawn="1">
          <p15:clr>
            <a:srgbClr val="F26B43"/>
          </p15:clr>
        </p15:guide>
        <p15:guide id="4" pos="615" userDrawn="1">
          <p15:clr>
            <a:srgbClr val="F26B43"/>
          </p15:clr>
        </p15:guide>
        <p15:guide id="5" pos="1119" userDrawn="1">
          <p15:clr>
            <a:srgbClr val="F26B43"/>
          </p15:clr>
        </p15:guide>
        <p15:guide id="6" pos="1622" userDrawn="1">
          <p15:clr>
            <a:srgbClr val="F26B43"/>
          </p15:clr>
        </p15:guide>
        <p15:guide id="7" pos="2124" userDrawn="1">
          <p15:clr>
            <a:srgbClr val="F26B43"/>
          </p15:clr>
        </p15:guide>
        <p15:guide id="8" pos="2628" userDrawn="1">
          <p15:clr>
            <a:srgbClr val="F26B43"/>
          </p15:clr>
        </p15:guide>
        <p15:guide id="9" pos="3132" userDrawn="1">
          <p15:clr>
            <a:srgbClr val="F26B43"/>
          </p15:clr>
        </p15:guide>
        <p15:guide id="10" pos="3635" userDrawn="1">
          <p15:clr>
            <a:srgbClr val="F26B43"/>
          </p15:clr>
        </p15:guide>
        <p15:guide id="11" pos="4137" userDrawn="1">
          <p15:clr>
            <a:srgbClr val="F26B43"/>
          </p15:clr>
        </p15:guide>
        <p15:guide id="12" pos="5144" userDrawn="1">
          <p15:clr>
            <a:srgbClr val="F26B43"/>
          </p15:clr>
        </p15:guide>
        <p15:guide id="13" pos="4640" userDrawn="1">
          <p15:clr>
            <a:srgbClr val="F26B43"/>
          </p15:clr>
        </p15:guide>
        <p15:guide id="14" orient="horz" pos="557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990" userDrawn="1">
          <p15:clr>
            <a:srgbClr val="F26B43"/>
          </p15:clr>
        </p15:guide>
        <p15:guide id="17" orient="horz" pos="2414" userDrawn="1">
          <p15:clr>
            <a:srgbClr val="F26B43"/>
          </p15:clr>
        </p15:guide>
        <p15:guide id="18" orient="horz" pos="3123" userDrawn="1">
          <p15:clr>
            <a:srgbClr val="F26B43"/>
          </p15:clr>
        </p15:guide>
        <p15:guide id="19" orient="horz" pos="4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800"/>
            <a:fld id="{7D6EB20D-04D2-4A2D-94DA-2F197CC5CE85}" type="slidenum">
              <a:rPr lang="en-GB" sz="600" b="1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600" b="1" dirty="0">
              <a:solidFill>
                <a:srgbClr val="000000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G152 B176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G151 B217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R33 G62 B127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R77 G77 B77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R166 G166 B166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rgbClr val="4D4D4D"/>
                  </a:solidFill>
                </a:rPr>
                <a:t>R237 G237 B237</a:t>
              </a:r>
              <a:endParaRPr lang="en-GB" sz="7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CONFIDENTIAL</a:t>
            </a:r>
            <a:endParaRPr lang="en-GB"/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GFT GROUP</a:t>
            </a:r>
            <a:endParaRPr lang="en-GB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223739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>
          <p15:clr>
            <a:srgbClr val="F26B43"/>
          </p15:clr>
        </p15:guide>
        <p15:guide id="2" pos="117">
          <p15:clr>
            <a:srgbClr val="F26B43"/>
          </p15:clr>
        </p15:guide>
        <p15:guide id="3" pos="5643">
          <p15:clr>
            <a:srgbClr val="F26B43"/>
          </p15:clr>
        </p15:guide>
        <p15:guide id="4" pos="615">
          <p15:clr>
            <a:srgbClr val="F26B43"/>
          </p15:clr>
        </p15:guide>
        <p15:guide id="5" pos="1119">
          <p15:clr>
            <a:srgbClr val="F26B43"/>
          </p15:clr>
        </p15:guide>
        <p15:guide id="6" pos="1622">
          <p15:clr>
            <a:srgbClr val="F26B43"/>
          </p15:clr>
        </p15:guide>
        <p15:guide id="7" pos="2124">
          <p15:clr>
            <a:srgbClr val="F26B43"/>
          </p15:clr>
        </p15:guide>
        <p15:guide id="8" pos="2628">
          <p15:clr>
            <a:srgbClr val="F26B43"/>
          </p15:clr>
        </p15:guide>
        <p15:guide id="9" pos="3132">
          <p15:clr>
            <a:srgbClr val="F26B43"/>
          </p15:clr>
        </p15:guide>
        <p15:guide id="10" pos="3635">
          <p15:clr>
            <a:srgbClr val="F26B43"/>
          </p15:clr>
        </p15:guide>
        <p15:guide id="11" pos="4137">
          <p15:clr>
            <a:srgbClr val="F26B43"/>
          </p15:clr>
        </p15:guide>
        <p15:guide id="12" pos="5144">
          <p15:clr>
            <a:srgbClr val="F26B43"/>
          </p15:clr>
        </p15:guide>
        <p15:guide id="13" pos="4640">
          <p15:clr>
            <a:srgbClr val="F26B43"/>
          </p15:clr>
        </p15:guide>
        <p15:guide id="14" orient="horz" pos="557">
          <p15:clr>
            <a:srgbClr val="F26B43"/>
          </p15:clr>
        </p15:guide>
        <p15:guide id="15" orient="horz" pos="276">
          <p15:clr>
            <a:srgbClr val="F26B43"/>
          </p15:clr>
        </p15:guide>
        <p15:guide id="16" orient="horz" pos="990">
          <p15:clr>
            <a:srgbClr val="F26B43"/>
          </p15:clr>
        </p15:guide>
        <p15:guide id="17" orient="horz" pos="2414">
          <p15:clr>
            <a:srgbClr val="F26B43"/>
          </p15:clr>
        </p15:guide>
        <p15:guide id="18" orient="horz" pos="3123">
          <p15:clr>
            <a:srgbClr val="F26B43"/>
          </p15:clr>
        </p15:guide>
        <p15:guide id="19" orient="horz" pos="41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8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800"/>
            <a:fld id="{7D6EB20D-04D2-4A2D-94DA-2F197CC5CE85}" type="slidenum">
              <a:rPr lang="en-GB" sz="600" b="1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600" b="1" dirty="0">
              <a:solidFill>
                <a:srgbClr val="000000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G152 B176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G151 B217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R33 G62 B127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R77 G77 B77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R166 G166 B166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rgbClr val="4D4D4D"/>
                  </a:solidFill>
                </a:rPr>
                <a:t>R237 G237 B237</a:t>
              </a:r>
              <a:endParaRPr lang="en-GB" sz="7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CONFIDENTIAL</a:t>
            </a:r>
            <a:endParaRPr lang="en-GB"/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GFT GROUP</a:t>
            </a:r>
            <a:endParaRPr lang="en-GB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21347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>
          <p15:clr>
            <a:srgbClr val="F26B43"/>
          </p15:clr>
        </p15:guide>
        <p15:guide id="2" pos="117">
          <p15:clr>
            <a:srgbClr val="F26B43"/>
          </p15:clr>
        </p15:guide>
        <p15:guide id="3" pos="5643">
          <p15:clr>
            <a:srgbClr val="F26B43"/>
          </p15:clr>
        </p15:guide>
        <p15:guide id="4" pos="615">
          <p15:clr>
            <a:srgbClr val="F26B43"/>
          </p15:clr>
        </p15:guide>
        <p15:guide id="5" pos="1119">
          <p15:clr>
            <a:srgbClr val="F26B43"/>
          </p15:clr>
        </p15:guide>
        <p15:guide id="6" pos="1622">
          <p15:clr>
            <a:srgbClr val="F26B43"/>
          </p15:clr>
        </p15:guide>
        <p15:guide id="7" pos="2124">
          <p15:clr>
            <a:srgbClr val="F26B43"/>
          </p15:clr>
        </p15:guide>
        <p15:guide id="8" pos="2628">
          <p15:clr>
            <a:srgbClr val="F26B43"/>
          </p15:clr>
        </p15:guide>
        <p15:guide id="9" pos="3132">
          <p15:clr>
            <a:srgbClr val="F26B43"/>
          </p15:clr>
        </p15:guide>
        <p15:guide id="10" pos="3635">
          <p15:clr>
            <a:srgbClr val="F26B43"/>
          </p15:clr>
        </p15:guide>
        <p15:guide id="11" pos="4137">
          <p15:clr>
            <a:srgbClr val="F26B43"/>
          </p15:clr>
        </p15:guide>
        <p15:guide id="12" pos="5144">
          <p15:clr>
            <a:srgbClr val="F26B43"/>
          </p15:clr>
        </p15:guide>
        <p15:guide id="13" pos="4640">
          <p15:clr>
            <a:srgbClr val="F26B43"/>
          </p15:clr>
        </p15:guide>
        <p15:guide id="14" orient="horz" pos="557">
          <p15:clr>
            <a:srgbClr val="F26B43"/>
          </p15:clr>
        </p15:guide>
        <p15:guide id="15" orient="horz" pos="276">
          <p15:clr>
            <a:srgbClr val="F26B43"/>
          </p15:clr>
        </p15:guide>
        <p15:guide id="16" orient="horz" pos="990">
          <p15:clr>
            <a:srgbClr val="F26B43"/>
          </p15:clr>
        </p15:guide>
        <p15:guide id="17" orient="horz" pos="2414">
          <p15:clr>
            <a:srgbClr val="F26B43"/>
          </p15:clr>
        </p15:guide>
        <p15:guide id="18" orient="horz" pos="3123">
          <p15:clr>
            <a:srgbClr val="F26B43"/>
          </p15:clr>
        </p15:guide>
        <p15:guide id="19" orient="horz" pos="4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94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78102" y="2698750"/>
            <a:ext cx="7185713" cy="1329595"/>
          </a:xfrm>
        </p:spPr>
        <p:txBody>
          <a:bodyPr/>
          <a:lstStyle/>
          <a:p>
            <a:r>
              <a:rPr lang="de-DE" dirty="0" smtClean="0"/>
              <a:t>Data virtualization</a:t>
            </a:r>
            <a:br>
              <a:rPr lang="de-DE" dirty="0" smtClean="0"/>
            </a:br>
            <a:r>
              <a:rPr lang="de-DE" dirty="0" smtClean="0"/>
              <a:t>Denodo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Pablo Frutos García, 22 Sep 2017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3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7325" y="306400"/>
            <a:ext cx="3190079" cy="1223820"/>
          </a:xfrm>
        </p:spPr>
        <p:txBody>
          <a:bodyPr/>
          <a:lstStyle/>
          <a:p>
            <a:r>
              <a:rPr lang="de-DE" dirty="0" smtClean="0"/>
              <a:t>Data Virtualization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BC03739-938B-4B70-881C-8A5793DC0CB1}" type="datetime1">
              <a:rPr lang="en-GB"/>
              <a:pPr defTabSz="685800"/>
              <a:t>05/12/2017</a:t>
            </a:fld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376612" y="441323"/>
            <a:ext cx="5584825" cy="1255741"/>
          </a:xfrm>
        </p:spPr>
        <p:txBody>
          <a:bodyPr/>
          <a:lstStyle/>
          <a:p>
            <a:r>
              <a:rPr lang="de-DE" u="sng" dirty="0" smtClean="0"/>
              <a:t>Challenge:</a:t>
            </a:r>
          </a:p>
          <a:p>
            <a:r>
              <a:rPr lang="en-GB" b="0" dirty="0" smtClean="0"/>
              <a:t>Data </a:t>
            </a:r>
            <a:r>
              <a:rPr lang="en-GB" b="0" dirty="0"/>
              <a:t>virtualization is modern data integration. It performs many of the same transformation and quality functions as traditional data </a:t>
            </a:r>
            <a:r>
              <a:rPr lang="en-GB" b="0" dirty="0" smtClean="0"/>
              <a:t>integration </a:t>
            </a:r>
            <a:r>
              <a:rPr lang="en-GB" b="0" dirty="0"/>
              <a:t>but leveraging modern technology to deliver real-time data integration at lower cost, with more speed and agility. </a:t>
            </a:r>
            <a:r>
              <a:rPr lang="es-ES" b="0" dirty="0" err="1" smtClean="0"/>
              <a:t>Denodo</a:t>
            </a:r>
            <a:r>
              <a:rPr lang="es-ES" b="0" dirty="0" smtClean="0"/>
              <a:t> </a:t>
            </a:r>
            <a:r>
              <a:rPr lang="es-ES" b="0" dirty="0" err="1" smtClean="0"/>
              <a:t>is</a:t>
            </a:r>
            <a:r>
              <a:rPr lang="es-ES" b="0" dirty="0" smtClean="0"/>
              <a:t> </a:t>
            </a:r>
            <a:r>
              <a:rPr lang="es-ES" b="0" dirty="0" err="1" smtClean="0"/>
              <a:t>one</a:t>
            </a:r>
            <a:r>
              <a:rPr lang="es-ES" b="0" dirty="0" smtClean="0"/>
              <a:t> of </a:t>
            </a:r>
            <a:r>
              <a:rPr lang="es-ES" b="0" dirty="0" err="1" smtClean="0"/>
              <a:t>the</a:t>
            </a:r>
            <a:r>
              <a:rPr lang="es-ES" b="0" dirty="0" smtClean="0"/>
              <a:t> </a:t>
            </a:r>
            <a:r>
              <a:rPr lang="es-ES" b="0" dirty="0" err="1" smtClean="0"/>
              <a:t>two</a:t>
            </a:r>
            <a:r>
              <a:rPr lang="es-ES" b="0" dirty="0" smtClean="0"/>
              <a:t> </a:t>
            </a:r>
            <a:r>
              <a:rPr lang="es-ES" b="0" dirty="0" err="1" smtClean="0"/>
              <a:t>platforms</a:t>
            </a:r>
            <a:r>
              <a:rPr lang="es-ES" b="0" dirty="0" smtClean="0"/>
              <a:t> </a:t>
            </a:r>
            <a:r>
              <a:rPr lang="es-ES" b="0" dirty="0" err="1" smtClean="0"/>
              <a:t>that</a:t>
            </a:r>
            <a:r>
              <a:rPr lang="es-ES" b="0" dirty="0" smtClean="0"/>
              <a:t> </a:t>
            </a:r>
            <a:r>
              <a:rPr lang="es-ES" b="0" dirty="0" err="1" smtClean="0"/>
              <a:t>allow</a:t>
            </a:r>
            <a:r>
              <a:rPr lang="es-ES" b="0" dirty="0" smtClean="0"/>
              <a:t> data </a:t>
            </a:r>
            <a:r>
              <a:rPr lang="es-ES" b="0" dirty="0" err="1" smtClean="0"/>
              <a:t>virtualization</a:t>
            </a:r>
            <a:r>
              <a:rPr lang="es-ES" b="0" dirty="0" smtClean="0"/>
              <a:t>.</a:t>
            </a:r>
            <a:endParaRPr lang="de-DE" b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376613" y="1697063"/>
            <a:ext cx="5584825" cy="2270503"/>
          </a:xfrm>
        </p:spPr>
        <p:txBody>
          <a:bodyPr/>
          <a:lstStyle/>
          <a:p>
            <a:r>
              <a:rPr lang="de-DE" u="sng" dirty="0" smtClean="0"/>
              <a:t>Proposal:</a:t>
            </a:r>
          </a:p>
          <a:p>
            <a:r>
              <a:rPr lang="de-DE" b="0" dirty="0" smtClean="0"/>
              <a:t>1) Create fast a simple API Rest platform with Denodo, using at least 3 different types of related data sources as input.</a:t>
            </a:r>
          </a:p>
          <a:p>
            <a:r>
              <a:rPr lang="de-DE" b="0" dirty="0" smtClean="0"/>
              <a:t>2) ETL functions (join, expression, filtering) will be tested. </a:t>
            </a:r>
          </a:p>
          <a:p>
            <a:r>
              <a:rPr lang="de-DE" b="0" dirty="0" smtClean="0"/>
              <a:t>3) Association between entities (useful to reporting) will be tested.</a:t>
            </a:r>
          </a:p>
          <a:p>
            <a:r>
              <a:rPr lang="de-DE" b="0" dirty="0"/>
              <a:t>4</a:t>
            </a:r>
            <a:r>
              <a:rPr lang="de-DE" b="0" dirty="0" smtClean="0"/>
              <a:t>) Test execution of the API through web-based app (internal to Denodo).</a:t>
            </a:r>
          </a:p>
          <a:p>
            <a:r>
              <a:rPr lang="de-DE" b="0" dirty="0"/>
              <a:t>5</a:t>
            </a:r>
            <a:r>
              <a:rPr lang="de-DE" b="0" dirty="0" smtClean="0"/>
              <a:t>) Add </a:t>
            </a:r>
            <a:r>
              <a:rPr lang="de-DE" b="0" dirty="0"/>
              <a:t>a new source, testing avilability and consistency of information</a:t>
            </a:r>
            <a:r>
              <a:rPr lang="de-DE" b="0" dirty="0" smtClean="0"/>
              <a:t>.</a:t>
            </a:r>
          </a:p>
          <a:p>
            <a:r>
              <a:rPr lang="de-DE" b="0" dirty="0" smtClean="0"/>
              <a:t>6) If possible, set and test security layer</a:t>
            </a:r>
          </a:p>
          <a:p>
            <a:r>
              <a:rPr lang="de-DE" b="0" dirty="0" smtClean="0"/>
              <a:t>Optional: Ideally, if time allowes it, to test the read of the data with some Data Consumer app (BI reporting tool for example).</a:t>
            </a:r>
            <a:endParaRPr lang="de-DE" b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>
          <a:xfrm>
            <a:off x="3376613" y="3913322"/>
            <a:ext cx="5584825" cy="1047615"/>
          </a:xfrm>
        </p:spPr>
        <p:txBody>
          <a:bodyPr/>
          <a:lstStyle/>
          <a:p>
            <a:r>
              <a:rPr lang="de-DE" u="sng" dirty="0" smtClean="0"/>
              <a:t>Benefit: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Improve development time and cost, reducing it till 50%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Offer an abstraction layer and data services layer, allowing better flexibility between layers of information and business technology.</a:t>
            </a:r>
          </a:p>
          <a:p>
            <a:endParaRPr lang="de-DE" b="0" dirty="0" smtClean="0"/>
          </a:p>
          <a:p>
            <a:endParaRPr lang="de-DE" dirty="0"/>
          </a:p>
        </p:txBody>
      </p:sp>
      <p:pic>
        <p:nvPicPr>
          <p:cNvPr id="9" name="Picture 8" descr="https://www.denodo.com/sites/default/files/public/images/dv_architecture_design-time_simplified_0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3" y="2275189"/>
            <a:ext cx="2958392" cy="1878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Resultado de imagen de denodo"/>
          <p:cNvSpPr>
            <a:spLocks noChangeAspect="1" noChangeArrowheads="1"/>
          </p:cNvSpPr>
          <p:nvPr/>
        </p:nvSpPr>
        <p:spPr bwMode="auto">
          <a:xfrm>
            <a:off x="155575" y="-541338"/>
            <a:ext cx="1143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Resultado de imagen de denodo"/>
          <p:cNvSpPr>
            <a:spLocks noChangeAspect="1" noChangeArrowheads="1"/>
          </p:cNvSpPr>
          <p:nvPr/>
        </p:nvSpPr>
        <p:spPr bwMode="auto">
          <a:xfrm>
            <a:off x="307975" y="-388938"/>
            <a:ext cx="1143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6" descr="Resultado de imagen de denodo"/>
          <p:cNvSpPr>
            <a:spLocks noChangeAspect="1" noChangeArrowheads="1"/>
          </p:cNvSpPr>
          <p:nvPr/>
        </p:nvSpPr>
        <p:spPr bwMode="auto">
          <a:xfrm>
            <a:off x="460375" y="-236538"/>
            <a:ext cx="1143000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2954" name="Picture 10" descr="Resultado de imagen de denod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63" y="896938"/>
            <a:ext cx="1257052" cy="14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84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Pre requisites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/>
              <a:pPr/>
              <a:t>05/12/2017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006429"/>
          </a:xfrm>
        </p:spPr>
        <p:txBody>
          <a:bodyPr/>
          <a:lstStyle/>
          <a:p>
            <a:r>
              <a:rPr lang="en-GB" dirty="0" err="1"/>
              <a:t>Denodo</a:t>
            </a:r>
            <a:r>
              <a:rPr lang="en-GB" dirty="0"/>
              <a:t> Platform for AWS</a:t>
            </a:r>
          </a:p>
          <a:p>
            <a:pPr lvl="0"/>
            <a:r>
              <a:rPr lang="en-GB" dirty="0" smtClean="0"/>
              <a:t>Oracle or MySQL database to create sources</a:t>
            </a:r>
          </a:p>
          <a:p>
            <a:pPr lvl="0"/>
            <a:r>
              <a:rPr lang="es-ES" dirty="0" err="1" smtClean="0"/>
              <a:t>Sftp</a:t>
            </a:r>
            <a:r>
              <a:rPr lang="es-ES" dirty="0" smtClean="0"/>
              <a:t> server to </a:t>
            </a:r>
            <a:r>
              <a:rPr lang="es-ES" dirty="0" err="1" smtClean="0"/>
              <a:t>read</a:t>
            </a:r>
            <a:r>
              <a:rPr lang="es-ES" dirty="0" smtClean="0"/>
              <a:t> flat files, </a:t>
            </a:r>
            <a:r>
              <a:rPr lang="es-ES" dirty="0" err="1" smtClean="0"/>
              <a:t>xml</a:t>
            </a:r>
            <a:r>
              <a:rPr lang="es-ES" dirty="0" smtClean="0"/>
              <a:t>, </a:t>
            </a:r>
            <a:r>
              <a:rPr lang="es-ES" dirty="0" err="1" smtClean="0"/>
              <a:t>json</a:t>
            </a:r>
            <a:r>
              <a:rPr lang="es-ES" dirty="0" smtClean="0"/>
              <a:t>…</a:t>
            </a:r>
          </a:p>
          <a:p>
            <a:pPr lvl="0"/>
            <a:r>
              <a:rPr lang="es-ES" dirty="0" smtClean="0"/>
              <a:t>Cloud </a:t>
            </a:r>
            <a:r>
              <a:rPr lang="es-ES" dirty="0" err="1" smtClean="0"/>
              <a:t>based</a:t>
            </a:r>
            <a:r>
              <a:rPr lang="es-ES" dirty="0" smtClean="0"/>
              <a:t> app/api </a:t>
            </a:r>
            <a:r>
              <a:rPr lang="es-ES" dirty="0" err="1" smtClean="0"/>
              <a:t>choice</a:t>
            </a:r>
            <a:r>
              <a:rPr lang="es-ES" dirty="0" smtClean="0"/>
              <a:t> (as </a:t>
            </a:r>
            <a:r>
              <a:rPr lang="es-ES" dirty="0" err="1" smtClean="0"/>
              <a:t>source</a:t>
            </a:r>
            <a:r>
              <a:rPr lang="es-ES" dirty="0" smtClean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Estimation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/>
              <a:pPr/>
              <a:t>05/12/2017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437317"/>
          </a:xfrm>
        </p:spPr>
        <p:txBody>
          <a:bodyPr/>
          <a:lstStyle/>
          <a:p>
            <a:pPr lvl="0"/>
            <a:r>
              <a:rPr lang="en-GB" dirty="0"/>
              <a:t>9</a:t>
            </a:r>
            <a:r>
              <a:rPr lang="en-GB" dirty="0" smtClean="0"/>
              <a:t> man days for development and testing including:</a:t>
            </a:r>
          </a:p>
          <a:p>
            <a:pPr lvl="1"/>
            <a:r>
              <a:rPr lang="en-GB" dirty="0" smtClean="0"/>
              <a:t>Use of </a:t>
            </a:r>
            <a:r>
              <a:rPr lang="en-GB" dirty="0" err="1" smtClean="0"/>
              <a:t>Denodo</a:t>
            </a:r>
            <a:r>
              <a:rPr lang="en-GB" dirty="0" smtClean="0"/>
              <a:t> platform AWS </a:t>
            </a:r>
          </a:p>
          <a:p>
            <a:pPr lvl="1"/>
            <a:r>
              <a:rPr lang="es-ES" dirty="0" err="1" smtClean="0"/>
              <a:t>Configuration</a:t>
            </a:r>
            <a:r>
              <a:rPr lang="es-ES" dirty="0" smtClean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sources</a:t>
            </a:r>
            <a:r>
              <a:rPr lang="es-ES" dirty="0"/>
              <a:t> of </a:t>
            </a:r>
            <a:r>
              <a:rPr lang="es-ES" dirty="0" smtClean="0"/>
              <a:t>data </a:t>
            </a:r>
          </a:p>
          <a:p>
            <a:pPr lvl="1"/>
            <a:r>
              <a:rPr lang="en-GB" dirty="0" smtClean="0"/>
              <a:t>+ steps described in the proposal </a:t>
            </a:r>
          </a:p>
          <a:p>
            <a:pPr lvl="1"/>
            <a:endParaRPr lang="en-GB" dirty="0" smtClean="0"/>
          </a:p>
          <a:p>
            <a:pPr lvl="0"/>
            <a:r>
              <a:rPr lang="en-GB" dirty="0" smtClean="0"/>
              <a:t>On current capacity of about 100% it will take about 9 days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0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Output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97B746A9-829D-4556-8B99-7D5473FFBD99}" type="datetime1">
              <a:rPr lang="en-GB" smtClean="0"/>
              <a:pPr defTabSz="685800"/>
              <a:t>05/12/2017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006429"/>
          </a:xfrm>
        </p:spPr>
        <p:txBody>
          <a:bodyPr/>
          <a:lstStyle/>
          <a:p>
            <a:r>
              <a:rPr lang="es-ES" dirty="0" smtClean="0"/>
              <a:t>News: </a:t>
            </a:r>
            <a:r>
              <a:rPr lang="es-ES" dirty="0" err="1" smtClean="0"/>
              <a:t>Fast</a:t>
            </a:r>
            <a:r>
              <a:rPr lang="es-ES" dirty="0" smtClean="0"/>
              <a:t> </a:t>
            </a:r>
            <a:r>
              <a:rPr lang="es-ES" dirty="0" err="1" smtClean="0"/>
              <a:t>introduction</a:t>
            </a:r>
            <a:r>
              <a:rPr lang="es-ES" dirty="0" smtClean="0"/>
              <a:t> to data </a:t>
            </a:r>
            <a:r>
              <a:rPr lang="es-ES" dirty="0" err="1" smtClean="0"/>
              <a:t>virtualization</a:t>
            </a:r>
            <a:r>
              <a:rPr lang="es-ES" dirty="0" smtClean="0"/>
              <a:t> and </a:t>
            </a:r>
            <a:r>
              <a:rPr lang="es-ES" dirty="0" err="1" smtClean="0"/>
              <a:t>denodo</a:t>
            </a:r>
            <a:endParaRPr lang="es-ES" dirty="0" smtClean="0"/>
          </a:p>
          <a:p>
            <a:r>
              <a:rPr lang="es-ES" dirty="0" smtClean="0"/>
              <a:t>Video: Basic use of </a:t>
            </a:r>
            <a:r>
              <a:rPr lang="es-ES" dirty="0" err="1" smtClean="0"/>
              <a:t>Denodo</a:t>
            </a:r>
            <a:r>
              <a:rPr lang="es-ES" dirty="0" smtClean="0"/>
              <a:t> AWS </a:t>
            </a:r>
            <a:r>
              <a:rPr lang="es-ES" dirty="0" err="1" smtClean="0"/>
              <a:t>Platform</a:t>
            </a:r>
            <a:endParaRPr lang="es-ES" dirty="0" smtClean="0"/>
          </a:p>
          <a:p>
            <a:r>
              <a:rPr lang="es-ES" dirty="0" err="1" smtClean="0"/>
              <a:t>Power</a:t>
            </a:r>
            <a:r>
              <a:rPr lang="es-ES" dirty="0" smtClean="0"/>
              <a:t> Point: </a:t>
            </a:r>
            <a:r>
              <a:rPr lang="es-ES" dirty="0" err="1" smtClean="0"/>
              <a:t>Advantages</a:t>
            </a:r>
            <a:r>
              <a:rPr lang="es-ES" dirty="0" smtClean="0"/>
              <a:t> of Data </a:t>
            </a:r>
            <a:r>
              <a:rPr lang="es-ES" dirty="0" err="1" smtClean="0"/>
              <a:t>Virtualization</a:t>
            </a:r>
            <a:r>
              <a:rPr lang="es-ES" dirty="0" smtClean="0"/>
              <a:t> – </a:t>
            </a:r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proof</a:t>
            </a:r>
            <a:r>
              <a:rPr lang="es-ES" dirty="0" smtClean="0"/>
              <a:t> and </a:t>
            </a:r>
            <a:r>
              <a:rPr lang="es-ES" dirty="0" err="1" smtClean="0"/>
              <a:t>faster</a:t>
            </a:r>
            <a:r>
              <a:rPr lang="es-ES" dirty="0" smtClean="0"/>
              <a:t> </a:t>
            </a:r>
            <a:r>
              <a:rPr lang="es-ES" dirty="0" err="1" smtClean="0"/>
              <a:t>development</a:t>
            </a:r>
            <a:endParaRPr lang="es-ES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7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2B0B4C-CEC1-4A93-B2FA-E830A373C3DC}" type="datetime1">
              <a:rPr lang="en-GB" smtClean="0"/>
              <a:pPr/>
              <a:t>05/12/2017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982662" y="3027095"/>
            <a:ext cx="7186612" cy="630942"/>
          </a:xfrm>
        </p:spPr>
        <p:txBody>
          <a:bodyPr/>
          <a:lstStyle/>
          <a:p>
            <a:r>
              <a:rPr lang="de-DE" dirty="0" smtClean="0"/>
              <a:t>Pablo Frutos García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pablo.frutos@gft.com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THINKCELLUNDODONOTDELETE" val="0"/>
  <p:tag name="ARTICULATE_SLIDE_COUNT" val="1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2.xml><?xml version="1.0" encoding="utf-8"?>
<a:theme xmlns:a="http://schemas.openxmlformats.org/drawingml/2006/main" name="1_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3.xml><?xml version="1.0" encoding="utf-8"?>
<a:theme xmlns:a="http://schemas.openxmlformats.org/drawingml/2006/main" name="2_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4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GFT_Powerpoint_Presentation_Master_Template_16x9</Template>
  <TotalTime>293</TotalTime>
  <Words>333</Words>
  <Application>Microsoft Office PowerPoint</Application>
  <PresentationFormat>On-screen Show (16:9)</PresentationFormat>
  <Paragraphs>41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Geneva</vt:lpstr>
      <vt:lpstr>Wingdings</vt:lpstr>
      <vt:lpstr>GFT_Master_Template_16x9</vt:lpstr>
      <vt:lpstr>1_GFT_Master_Template_16x9</vt:lpstr>
      <vt:lpstr>2_GFT_Master_Template_16x9</vt:lpstr>
      <vt:lpstr>think-cell Folie</vt:lpstr>
      <vt:lpstr>Data virtualization Denodo</vt:lpstr>
      <vt:lpstr>Data Virtualization</vt:lpstr>
      <vt:lpstr>Pre requisites</vt:lpstr>
      <vt:lpstr>Estimation</vt:lpstr>
      <vt:lpstr>Output</vt:lpstr>
      <vt:lpstr>PowerPoint Presentation</vt:lpstr>
    </vt:vector>
  </TitlesOfParts>
  <Company>GFT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IDQ Framework for simple loads</dc:title>
  <dc:creator>Beltrán, Jesús Oliver</dc:creator>
  <cp:lastModifiedBy>Nieto Pelaez, Pedro</cp:lastModifiedBy>
  <cp:revision>17</cp:revision>
  <dcterms:created xsi:type="dcterms:W3CDTF">2017-08-25T07:39:58Z</dcterms:created>
  <dcterms:modified xsi:type="dcterms:W3CDTF">2017-12-05T14:39:56Z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10F26842-5C4B-49D6-9954-1FF7DA29193C</vt:lpwstr>
  </property>
  <property fmtid="{D5CDD505-2E9C-101B-9397-08002B2CF9AE}" pid="3" name="ArticulatePath">
    <vt:lpwstr>Präsentation3</vt:lpwstr>
  </property>
</Properties>
</file>